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537" r:id="rId2"/>
    <p:sldId id="516" r:id="rId3"/>
    <p:sldId id="547" r:id="rId4"/>
    <p:sldId id="571" r:id="rId5"/>
    <p:sldId id="575" r:id="rId6"/>
    <p:sldId id="329" r:id="rId7"/>
    <p:sldId id="330" r:id="rId8"/>
    <p:sldId id="331" r:id="rId9"/>
    <p:sldId id="332" r:id="rId10"/>
    <p:sldId id="548" r:id="rId11"/>
    <p:sldId id="574" r:id="rId12"/>
    <p:sldId id="566" r:id="rId13"/>
    <p:sldId id="567" r:id="rId14"/>
    <p:sldId id="573" r:id="rId15"/>
    <p:sldId id="576" r:id="rId16"/>
    <p:sldId id="533" r:id="rId17"/>
    <p:sldId id="535" r:id="rId18"/>
    <p:sldId id="534" r:id="rId19"/>
    <p:sldId id="538" r:id="rId20"/>
    <p:sldId id="539" r:id="rId21"/>
    <p:sldId id="540" r:id="rId22"/>
    <p:sldId id="541" r:id="rId23"/>
    <p:sldId id="542" r:id="rId24"/>
    <p:sldId id="543" r:id="rId25"/>
    <p:sldId id="54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61"/>
    <p:restoredTop sz="94672"/>
  </p:normalViewPr>
  <p:slideViewPr>
    <p:cSldViewPr snapToGrid="0" snapToObjects="1">
      <p:cViewPr varScale="1">
        <p:scale>
          <a:sx n="107" d="100"/>
          <a:sy n="107" d="100"/>
        </p:scale>
        <p:origin x="17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01C14-5F1F-C546-9E46-5B7427D2AE22}" type="datetimeFigureOut">
              <a:rPr lang="en-US" smtClean="0"/>
              <a:t>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3A2F6-A1EE-CF47-987A-7DD0E5623F38}" type="slidenum">
              <a:rPr lang="en-US" smtClean="0"/>
              <a:t>‹#›</a:t>
            </a:fld>
            <a:endParaRPr lang="en-US"/>
          </a:p>
        </p:txBody>
      </p:sp>
    </p:spTree>
    <p:extLst>
      <p:ext uri="{BB962C8B-B14F-4D97-AF65-F5344CB8AC3E}">
        <p14:creationId xmlns:p14="http://schemas.microsoft.com/office/powerpoint/2010/main" val="408457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243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7609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28553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527580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83042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60256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2/9/23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20935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2/9/23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73343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2/9/23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26858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340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3991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2/9/23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535647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29.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 increasing with dpa</a:t>
            </a:r>
          </a:p>
          <a:p>
            <a:r>
              <a:rPr lang="en-US" sz="2000" dirty="0"/>
              <a:t>UO2 does not become amorphous, but damage accumulation can eventually cause polygonization: transformed into a material consisting of very small grains</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BE65-EA33-1E27-56CE-E2C2B17D9C66}"/>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7E7D6AA5-7E15-D5D2-21E6-D2B97AFB376F}"/>
              </a:ext>
            </a:extLst>
          </p:cNvPr>
          <p:cNvSpPr>
            <a:spLocks noGrp="1"/>
          </p:cNvSpPr>
          <p:nvPr>
            <p:ph idx="1"/>
          </p:nvPr>
        </p:nvSpPr>
        <p:spPr/>
        <p:txBody>
          <a:bodyPr/>
          <a:lstStyle/>
          <a:p>
            <a:r>
              <a:rPr lang="en-US" dirty="0"/>
              <a:t>In the late 1950s, it was observed that a strong capture of neutrons by U-238 in the resonance range occurs at the periphery of the fuel</a:t>
            </a:r>
          </a:p>
          <a:p>
            <a:r>
              <a:rPr lang="en-US" dirty="0"/>
              <a:t>This leads to the production of Pu-239, and leads to a higher fissile density and thus an increase in the local burnup</a:t>
            </a:r>
          </a:p>
          <a:p>
            <a:r>
              <a:rPr lang="en-US" dirty="0"/>
              <a:t>This high local burnup area is on the outer ring of the fuel and is about 200 microns thick, which represents about 8% of the fuel </a:t>
            </a:r>
          </a:p>
          <a:p>
            <a:r>
              <a:rPr lang="en-US" dirty="0"/>
              <a:t>This leads to microstructure changes…</a:t>
            </a:r>
          </a:p>
        </p:txBody>
      </p:sp>
      <p:sp>
        <p:nvSpPr>
          <p:cNvPr id="4" name="Slide Number Placeholder 3">
            <a:extLst>
              <a:ext uri="{FF2B5EF4-FFF2-40B4-BE49-F238E27FC236}">
                <a16:creationId xmlns:a16="http://schemas.microsoft.com/office/drawing/2014/main" id="{3F5D40A2-C122-748D-287A-ABF9B301DAC3}"/>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57992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1" y="2160495"/>
            <a:ext cx="5930096"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In UO2, grains subdivide from 10microns in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a:srcRect r="34452"/>
          <a:stretch/>
        </p:blipFill>
        <p:spPr>
          <a:xfrm>
            <a:off x="6680431" y="2571267"/>
            <a:ext cx="5511569" cy="28456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understood</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8BA0-42A6-A64F-8F44-7F7EF31C5D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B88DD44-0BE0-A042-9172-7CC2FCCE5BF0}"/>
              </a:ext>
            </a:extLst>
          </p:cNvPr>
          <p:cNvSpPr>
            <a:spLocks noGrp="1"/>
          </p:cNvSpPr>
          <p:nvPr>
            <p:ph idx="1"/>
          </p:nvPr>
        </p:nvSpPr>
        <p:spPr/>
        <p:txBody>
          <a:bodyPr/>
          <a:lstStyle/>
          <a:p>
            <a:r>
              <a:rPr lang="en-US" dirty="0"/>
              <a:t>Radiation damage leads to accumulation of defects in UO2, changing properties and microstructure</a:t>
            </a:r>
          </a:p>
          <a:p>
            <a:r>
              <a:rPr lang="en-US" dirty="0"/>
              <a:t>Thermal conductivity degrades with time</a:t>
            </a:r>
          </a:p>
          <a:p>
            <a:r>
              <a:rPr lang="en-US" dirty="0"/>
              <a:t>High Burnup Structure can form along the rim</a:t>
            </a:r>
          </a:p>
        </p:txBody>
      </p:sp>
      <p:sp>
        <p:nvSpPr>
          <p:cNvPr id="4" name="Slide Number Placeholder 3">
            <a:extLst>
              <a:ext uri="{FF2B5EF4-FFF2-40B4-BE49-F238E27FC236}">
                <a16:creationId xmlns:a16="http://schemas.microsoft.com/office/drawing/2014/main" id="{DC885E2B-791A-D443-8E7F-B7E36B01B98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
        <p:nvSpPr>
          <p:cNvPr id="5" name="TextBox 4">
            <a:extLst>
              <a:ext uri="{FF2B5EF4-FFF2-40B4-BE49-F238E27FC236}">
                <a16:creationId xmlns:a16="http://schemas.microsoft.com/office/drawing/2014/main" id="{491625F5-5A42-2141-8FA3-074BEB59B433}"/>
              </a:ext>
            </a:extLst>
          </p:cNvPr>
          <p:cNvSpPr txBox="1"/>
          <p:nvPr/>
        </p:nvSpPr>
        <p:spPr>
          <a:xfrm>
            <a:off x="1528763" y="74009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678366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Fuel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15</a:t>
            </a:fld>
            <a:endParaRPr lang="en-US"/>
          </a:p>
        </p:txBody>
      </p:sp>
    </p:spTree>
    <p:extLst>
      <p:ext uri="{BB962C8B-B14F-4D97-AF65-F5344CB8AC3E}">
        <p14:creationId xmlns:p14="http://schemas.microsoft.com/office/powerpoint/2010/main" val="288893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DFF3-E58B-B146-BCE3-A43817B9D6E1}"/>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A129C9FA-451C-AC4F-ADF5-351E29B22ABF}"/>
              </a:ext>
            </a:extLst>
          </p:cNvPr>
          <p:cNvSpPr>
            <a:spLocks noGrp="1"/>
          </p:cNvSpPr>
          <p:nvPr>
            <p:ph idx="1"/>
          </p:nvPr>
        </p:nvSpPr>
        <p:spPr>
          <a:xfrm>
            <a:off x="609600" y="2160495"/>
            <a:ext cx="7577797" cy="3965670"/>
          </a:xfrm>
        </p:spPr>
        <p:txBody>
          <a:bodyPr>
            <a:normAutofit fontScale="85000" lnSpcReduction="10000"/>
          </a:bodyPr>
          <a:lstStyle/>
          <a:p>
            <a:r>
              <a:rPr lang="en-US" dirty="0"/>
              <a:t>UO</a:t>
            </a:r>
            <a:r>
              <a:rPr lang="en-US" baseline="-25000" dirty="0"/>
              <a:t>2</a:t>
            </a:r>
            <a:r>
              <a:rPr lang="en-US" dirty="0"/>
              <a:t> is an ionic compound that must have balanced charges</a:t>
            </a:r>
          </a:p>
          <a:p>
            <a:r>
              <a:rPr lang="en-US" dirty="0"/>
              <a:t>What is the charge of a typical oxygen ion?</a:t>
            </a:r>
          </a:p>
          <a:p>
            <a:pPr lvl="1"/>
            <a:r>
              <a:rPr lang="en-US" dirty="0"/>
              <a:t>O</a:t>
            </a:r>
            <a:r>
              <a:rPr lang="en-US" baseline="30000" dirty="0"/>
              <a:t>2-</a:t>
            </a:r>
          </a:p>
          <a:p>
            <a:r>
              <a:rPr lang="en-US" sz="2200" dirty="0"/>
              <a:t>Uranium valance states</a:t>
            </a:r>
          </a:p>
          <a:p>
            <a:pPr lvl="1"/>
            <a:r>
              <a:rPr lang="en-US" dirty="0"/>
              <a:t>Possible:  U</a:t>
            </a:r>
            <a:r>
              <a:rPr lang="en-US" baseline="30000" dirty="0"/>
              <a:t>3+</a:t>
            </a:r>
            <a:r>
              <a:rPr lang="en-US" dirty="0"/>
              <a:t>, U</a:t>
            </a:r>
            <a:r>
              <a:rPr lang="en-US" baseline="30000" dirty="0"/>
              <a:t>4+</a:t>
            </a:r>
            <a:r>
              <a:rPr lang="en-US" dirty="0"/>
              <a:t>, U</a:t>
            </a:r>
            <a:r>
              <a:rPr lang="en-US" baseline="30000" dirty="0"/>
              <a:t>5+</a:t>
            </a:r>
            <a:r>
              <a:rPr lang="en-US" dirty="0"/>
              <a:t>, U</a:t>
            </a:r>
            <a:r>
              <a:rPr lang="en-US" baseline="30000" dirty="0"/>
              <a:t>6+</a:t>
            </a:r>
            <a:endParaRPr lang="en-US" dirty="0"/>
          </a:p>
          <a:p>
            <a:pPr lvl="1"/>
            <a:r>
              <a:rPr lang="en-US" dirty="0"/>
              <a:t>Most stable:  U</a:t>
            </a:r>
            <a:r>
              <a:rPr lang="en-US" baseline="30000" dirty="0"/>
              <a:t>4+</a:t>
            </a:r>
            <a:r>
              <a:rPr lang="en-US" dirty="0"/>
              <a:t>, U</a:t>
            </a:r>
            <a:r>
              <a:rPr lang="en-US" baseline="30000" dirty="0"/>
              <a:t>5+</a:t>
            </a:r>
            <a:r>
              <a:rPr lang="en-US" dirty="0"/>
              <a:t>, U</a:t>
            </a:r>
            <a:r>
              <a:rPr lang="en-US" baseline="30000" dirty="0"/>
              <a:t>6+</a:t>
            </a:r>
          </a:p>
          <a:p>
            <a:pPr lvl="1"/>
            <a:r>
              <a:rPr lang="en-US" dirty="0"/>
              <a:t>Beyond UO2, can have U4O9, U3O8, UO3</a:t>
            </a:r>
          </a:p>
          <a:p>
            <a:r>
              <a:rPr lang="en-US" dirty="0"/>
              <a:t>The structure is very stable all the way up to the melting temperature and down to extremely low temperatures, even with irradiation damage</a:t>
            </a:r>
          </a:p>
          <a:p>
            <a:r>
              <a:rPr lang="en-US" dirty="0"/>
              <a:t>There is space in the uranium lattice that can accommodate fission products</a:t>
            </a:r>
          </a:p>
        </p:txBody>
      </p:sp>
      <p:sp>
        <p:nvSpPr>
          <p:cNvPr id="4" name="Slide Number Placeholder 3">
            <a:extLst>
              <a:ext uri="{FF2B5EF4-FFF2-40B4-BE49-F238E27FC236}">
                <a16:creationId xmlns:a16="http://schemas.microsoft.com/office/drawing/2014/main" id="{2540EE1F-BA2C-8841-B9B2-3A759C6D6227}"/>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A26A66D6-9877-C742-9705-99925E3FFF29}"/>
              </a:ext>
            </a:extLst>
          </p:cNvPr>
          <p:cNvPicPr>
            <a:picLocks noChangeAspect="1"/>
          </p:cNvPicPr>
          <p:nvPr/>
        </p:nvPicPr>
        <p:blipFill>
          <a:blip r:embed="rId2"/>
          <a:stretch>
            <a:fillRect/>
          </a:stretch>
        </p:blipFill>
        <p:spPr>
          <a:xfrm>
            <a:off x="8440615" y="2342234"/>
            <a:ext cx="2942207" cy="2726924"/>
          </a:xfrm>
          <a:prstGeom prst="rect">
            <a:avLst/>
          </a:prstGeom>
        </p:spPr>
      </p:pic>
    </p:spTree>
    <p:extLst>
      <p:ext uri="{BB962C8B-B14F-4D97-AF65-F5344CB8AC3E}">
        <p14:creationId xmlns:p14="http://schemas.microsoft.com/office/powerpoint/2010/main" val="321748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221F-1537-8F40-9633-747DE9547868}"/>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77E2533A-69FC-7A4B-B7C0-5B1BFC16DA3D}"/>
              </a:ext>
            </a:extLst>
          </p:cNvPr>
          <p:cNvSpPr>
            <a:spLocks noGrp="1"/>
          </p:cNvSpPr>
          <p:nvPr>
            <p:ph idx="1"/>
          </p:nvPr>
        </p:nvSpPr>
        <p:spPr>
          <a:xfrm>
            <a:off x="609600" y="2160495"/>
            <a:ext cx="7355476" cy="3965670"/>
          </a:xfrm>
        </p:spPr>
        <p:txBody>
          <a:bodyPr>
            <a:noAutofit/>
          </a:bodyPr>
          <a:lstStyle/>
          <a:p>
            <a:r>
              <a:rPr lang="en-US" sz="2000" dirty="0"/>
              <a:t>The ratio of oxygen to uranium metal (O/M ratio) can vary</a:t>
            </a:r>
          </a:p>
          <a:p>
            <a:r>
              <a:rPr lang="en-US" sz="2000" dirty="0"/>
              <a:t>This is the stoichiometry</a:t>
            </a:r>
          </a:p>
          <a:p>
            <a:r>
              <a:rPr lang="en-US" sz="2000" dirty="0"/>
              <a:t>The homogeneity range of uranium dioxide extends to both hypo- and </a:t>
            </a:r>
            <a:r>
              <a:rPr lang="en-US" sz="2000" dirty="0" err="1"/>
              <a:t>hyperstoichiometric</a:t>
            </a:r>
            <a:r>
              <a:rPr lang="en-US" sz="2000" dirty="0"/>
              <a:t> compositions in oxygen</a:t>
            </a:r>
          </a:p>
          <a:p>
            <a:r>
              <a:rPr lang="en-US" sz="2000" dirty="0"/>
              <a:t>The minimum and maximum oxygen contents in the dioxide correspond to the compounds with the formula of respectively UO</a:t>
            </a:r>
            <a:r>
              <a:rPr lang="en-US" sz="2000" baseline="-25000" dirty="0"/>
              <a:t>1.67</a:t>
            </a:r>
            <a:r>
              <a:rPr lang="en-US" sz="2000" dirty="0"/>
              <a:t> at 2720 K and UO</a:t>
            </a:r>
            <a:r>
              <a:rPr lang="en-US" sz="2000" baseline="-25000" dirty="0"/>
              <a:t>2.25</a:t>
            </a:r>
            <a:r>
              <a:rPr lang="en-US" sz="2000" dirty="0"/>
              <a:t> at approximately 2030 K</a:t>
            </a:r>
          </a:p>
          <a:p>
            <a:r>
              <a:rPr lang="en-US" sz="2000" dirty="0"/>
              <a:t>Will the O/M ratio go up or down during reactor operation?</a:t>
            </a:r>
          </a:p>
          <a:p>
            <a:pPr lvl="1"/>
            <a:r>
              <a:rPr lang="en-US" sz="2000" dirty="0"/>
              <a:t>It is complicated, because of the formation of fission products that also react with the oxygen, and O interaction with Zr cladding</a:t>
            </a:r>
          </a:p>
          <a:p>
            <a:endParaRPr lang="en-US" sz="2000" dirty="0"/>
          </a:p>
        </p:txBody>
      </p:sp>
      <p:sp>
        <p:nvSpPr>
          <p:cNvPr id="4" name="Slide Number Placeholder 3">
            <a:extLst>
              <a:ext uri="{FF2B5EF4-FFF2-40B4-BE49-F238E27FC236}">
                <a16:creationId xmlns:a16="http://schemas.microsoft.com/office/drawing/2014/main" id="{931C4413-5012-E244-B057-262BEE08DE26}"/>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1" descr="Figure 3-2 Partial phase diagram of the uranium-oxygen system, NB_Vertical lines represent the UO2 and U4O9 compounds.png">
            <a:extLst>
              <a:ext uri="{FF2B5EF4-FFF2-40B4-BE49-F238E27FC236}">
                <a16:creationId xmlns:a16="http://schemas.microsoft.com/office/drawing/2014/main" id="{9EC57A29-14B2-364D-812E-0E953FF974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65076" y="1798993"/>
            <a:ext cx="3709123" cy="4557358"/>
          </a:xfrm>
          <a:prstGeom prst="rect">
            <a:avLst/>
          </a:prstGeom>
          <a:noFill/>
          <a:ln w="6350">
            <a:solidFill>
              <a:srgbClr val="D4AD6F"/>
            </a:solidFill>
          </a:ln>
        </p:spPr>
      </p:pic>
    </p:spTree>
    <p:extLst>
      <p:ext uri="{BB962C8B-B14F-4D97-AF65-F5344CB8AC3E}">
        <p14:creationId xmlns:p14="http://schemas.microsoft.com/office/powerpoint/2010/main" val="23711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1A80-3A7B-854C-9CB0-FA06D4F016C6}"/>
              </a:ext>
            </a:extLst>
          </p:cNvPr>
          <p:cNvSpPr>
            <a:spLocks noGrp="1"/>
          </p:cNvSpPr>
          <p:nvPr>
            <p:ph type="title"/>
          </p:nvPr>
        </p:nvSpPr>
        <p:spPr/>
        <p:txBody>
          <a:bodyPr/>
          <a:lstStyle/>
          <a:p>
            <a:r>
              <a:rPr lang="en-US" dirty="0"/>
              <a:t>Excess O</a:t>
            </a:r>
          </a:p>
        </p:txBody>
      </p:sp>
      <p:sp>
        <p:nvSpPr>
          <p:cNvPr id="3" name="Content Placeholder 2">
            <a:extLst>
              <a:ext uri="{FF2B5EF4-FFF2-40B4-BE49-F238E27FC236}">
                <a16:creationId xmlns:a16="http://schemas.microsoft.com/office/drawing/2014/main" id="{ADF2B08F-5F98-6940-AA96-E5383E87F1C0}"/>
              </a:ext>
            </a:extLst>
          </p:cNvPr>
          <p:cNvSpPr>
            <a:spLocks noGrp="1"/>
          </p:cNvSpPr>
          <p:nvPr>
            <p:ph idx="1"/>
          </p:nvPr>
        </p:nvSpPr>
        <p:spPr>
          <a:xfrm>
            <a:off x="609600" y="2160495"/>
            <a:ext cx="6070600" cy="3965670"/>
          </a:xfrm>
        </p:spPr>
        <p:txBody>
          <a:bodyPr/>
          <a:lstStyle/>
          <a:p>
            <a:r>
              <a:rPr lang="en-US" sz="2000" dirty="0"/>
              <a:t>The crystal structure of UO</a:t>
            </a:r>
            <a:r>
              <a:rPr lang="en-US" sz="2000" baseline="-25000" dirty="0"/>
              <a:t>2</a:t>
            </a:r>
            <a:r>
              <a:rPr lang="en-US" sz="2000" dirty="0"/>
              <a:t> can accommodate extra oxygen</a:t>
            </a:r>
          </a:p>
          <a:p>
            <a:r>
              <a:rPr lang="en-US" sz="2000" dirty="0"/>
              <a:t>Excess oxygen resides at interstitial locations</a:t>
            </a:r>
          </a:p>
          <a:p>
            <a:r>
              <a:rPr lang="en-US" sz="2000" dirty="0"/>
              <a:t>Oxygen in neighboring sites is displaced</a:t>
            </a:r>
          </a:p>
          <a:p>
            <a:r>
              <a:rPr lang="en-US" sz="2000" dirty="0"/>
              <a:t>Cation valence increases to maintain electrical neutrality</a:t>
            </a:r>
          </a:p>
          <a:p>
            <a:r>
              <a:rPr lang="en-US" sz="2000" dirty="0"/>
              <a:t>Fuel fabricated to be nearly stoichiometric; i.e., UO2.00± because:</a:t>
            </a:r>
          </a:p>
          <a:p>
            <a:pPr lvl="1"/>
            <a:r>
              <a:rPr lang="en-US" sz="2000" dirty="0"/>
              <a:t>It is the most stable</a:t>
            </a:r>
          </a:p>
          <a:p>
            <a:pPr lvl="1"/>
            <a:r>
              <a:rPr lang="en-US" sz="2000" dirty="0"/>
              <a:t>It has the highest melting temperature</a:t>
            </a:r>
          </a:p>
          <a:p>
            <a:endParaRPr lang="en-US" sz="2000" dirty="0"/>
          </a:p>
          <a:p>
            <a:endParaRPr lang="en-US" sz="2000" dirty="0"/>
          </a:p>
        </p:txBody>
      </p:sp>
      <p:sp>
        <p:nvSpPr>
          <p:cNvPr id="4" name="Slide Number Placeholder 3">
            <a:extLst>
              <a:ext uri="{FF2B5EF4-FFF2-40B4-BE49-F238E27FC236}">
                <a16:creationId xmlns:a16="http://schemas.microsoft.com/office/drawing/2014/main" id="{1AD8DBCF-FCBF-9F42-8DD6-41331E4AC17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grpSp>
        <p:nvGrpSpPr>
          <p:cNvPr id="5" name="Group 4">
            <a:extLst>
              <a:ext uri="{FF2B5EF4-FFF2-40B4-BE49-F238E27FC236}">
                <a16:creationId xmlns:a16="http://schemas.microsoft.com/office/drawing/2014/main" id="{47FF67A4-FC9F-8A44-9633-BEE710A4913C}"/>
              </a:ext>
            </a:extLst>
          </p:cNvPr>
          <p:cNvGrpSpPr/>
          <p:nvPr/>
        </p:nvGrpSpPr>
        <p:grpSpPr>
          <a:xfrm>
            <a:off x="6850966" y="2289996"/>
            <a:ext cx="4395779" cy="3836169"/>
            <a:chOff x="2374110" y="764704"/>
            <a:chExt cx="4395779" cy="3836169"/>
          </a:xfrm>
        </p:grpSpPr>
        <p:pic>
          <p:nvPicPr>
            <p:cNvPr id="6" name="Picture 2">
              <a:extLst>
                <a:ext uri="{FF2B5EF4-FFF2-40B4-BE49-F238E27FC236}">
                  <a16:creationId xmlns:a16="http://schemas.microsoft.com/office/drawing/2014/main" id="{C78C5330-CDB0-554E-9316-160E846B95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4110" y="764704"/>
              <a:ext cx="4395779" cy="3816424"/>
            </a:xfrm>
            <a:prstGeom prst="rect">
              <a:avLst/>
            </a:prstGeom>
            <a:noFill/>
            <a:ln w="6350">
              <a:solidFill>
                <a:srgbClr val="D4AD6F"/>
              </a:solidFill>
              <a:miter lim="800000"/>
              <a:headEnd/>
              <a:tailEnd/>
            </a:ln>
          </p:spPr>
        </p:pic>
        <p:sp>
          <p:nvSpPr>
            <p:cNvPr id="7" name="Rectangle 6">
              <a:extLst>
                <a:ext uri="{FF2B5EF4-FFF2-40B4-BE49-F238E27FC236}">
                  <a16:creationId xmlns:a16="http://schemas.microsoft.com/office/drawing/2014/main" id="{7A0BBCF2-7D74-0D44-892A-9D3002BB1E26}"/>
                </a:ext>
              </a:extLst>
            </p:cNvPr>
            <p:cNvSpPr/>
            <p:nvPr/>
          </p:nvSpPr>
          <p:spPr>
            <a:xfrm>
              <a:off x="5220072" y="4293096"/>
              <a:ext cx="1531125" cy="307777"/>
            </a:xfrm>
            <a:prstGeom prst="rect">
              <a:avLst/>
            </a:prstGeom>
          </p:spPr>
          <p:txBody>
            <a:bodyPr wrap="none">
              <a:spAutoFit/>
            </a:bodyPr>
            <a:lstStyle/>
            <a:p>
              <a:r>
                <a:rPr lang="en-GB" sz="1400" dirty="0">
                  <a:latin typeface="Arial Narrow" pitchFamily="34" charset="0"/>
                </a:rPr>
                <a:t>[after </a:t>
              </a:r>
              <a:r>
                <a:rPr lang="en-GB" sz="1400" dirty="0" err="1">
                  <a:latin typeface="Arial Narrow" pitchFamily="34" charset="0"/>
                </a:rPr>
                <a:t>Olander</a:t>
              </a:r>
              <a:r>
                <a:rPr lang="en-GB" sz="1400" dirty="0">
                  <a:latin typeface="Arial Narrow" pitchFamily="34" charset="0"/>
                </a:rPr>
                <a:t>, 1976]</a:t>
              </a:r>
              <a:endParaRPr lang="en-US" sz="1400" dirty="0">
                <a:latin typeface="Arial Narrow" pitchFamily="34" charset="0"/>
              </a:endParaRPr>
            </a:p>
          </p:txBody>
        </p:sp>
      </p:grpSp>
    </p:spTree>
    <p:extLst>
      <p:ext uri="{BB962C8B-B14F-4D97-AF65-F5344CB8AC3E}">
        <p14:creationId xmlns:p14="http://schemas.microsoft.com/office/powerpoint/2010/main" val="419477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A47-80DE-E44D-B626-C46521411B44}"/>
              </a:ext>
            </a:extLst>
          </p:cNvPr>
          <p:cNvSpPr>
            <a:spLocks noGrp="1"/>
          </p:cNvSpPr>
          <p:nvPr>
            <p:ph type="title"/>
          </p:nvPr>
        </p:nvSpPr>
        <p:spPr/>
        <p:txBody>
          <a:bodyPr/>
          <a:lstStyle/>
          <a:p>
            <a:r>
              <a:rPr lang="en-US" dirty="0"/>
              <a:t>Incorporation of Fission Products</a:t>
            </a:r>
          </a:p>
        </p:txBody>
      </p:sp>
      <p:sp>
        <p:nvSpPr>
          <p:cNvPr id="3" name="Content Placeholder 2">
            <a:extLst>
              <a:ext uri="{FF2B5EF4-FFF2-40B4-BE49-F238E27FC236}">
                <a16:creationId xmlns:a16="http://schemas.microsoft.com/office/drawing/2014/main" id="{3BDFCD49-AC87-ED46-B568-B750475972E9}"/>
              </a:ext>
            </a:extLst>
          </p:cNvPr>
          <p:cNvSpPr>
            <a:spLocks noGrp="1"/>
          </p:cNvSpPr>
          <p:nvPr>
            <p:ph idx="1"/>
          </p:nvPr>
        </p:nvSpPr>
        <p:spPr>
          <a:xfrm>
            <a:off x="609600" y="2160495"/>
            <a:ext cx="6001512" cy="3965670"/>
          </a:xfrm>
        </p:spPr>
        <p:txBody>
          <a:bodyPr/>
          <a:lstStyle/>
          <a:p>
            <a:r>
              <a:rPr lang="en-US" sz="2000" dirty="0"/>
              <a:t>As fission products form, the valence state of the uranium can change</a:t>
            </a:r>
          </a:p>
          <a:p>
            <a:r>
              <a:rPr lang="en-US" sz="2000" dirty="0"/>
              <a:t>Typical valence of soluble fission products is M</a:t>
            </a:r>
            <a:r>
              <a:rPr lang="en-US" sz="2000" baseline="30000" dirty="0"/>
              <a:t>3+</a:t>
            </a:r>
            <a:endParaRPr lang="en-US" sz="2000" dirty="0"/>
          </a:p>
          <a:p>
            <a:r>
              <a:rPr lang="en-US" sz="2000" dirty="0"/>
              <a:t>The uranium valence state changes to compensate</a:t>
            </a:r>
          </a:p>
          <a:p>
            <a:pPr lvl="1"/>
            <a:r>
              <a:rPr lang="en-US" sz="2000" dirty="0"/>
              <a:t>Oxygen liberated by fission</a:t>
            </a:r>
          </a:p>
          <a:p>
            <a:pPr lvl="1"/>
            <a:r>
              <a:rPr lang="en-US" sz="2000" dirty="0"/>
              <a:t>Fission products produced with M</a:t>
            </a:r>
            <a:r>
              <a:rPr lang="en-US" sz="2000" baseline="30000" dirty="0"/>
              <a:t>3+</a:t>
            </a:r>
            <a:r>
              <a:rPr lang="en-US" sz="2000" dirty="0"/>
              <a:t> valance state incorporated in fuel lattice</a:t>
            </a:r>
          </a:p>
          <a:p>
            <a:pPr lvl="1"/>
            <a:r>
              <a:rPr lang="en-US" sz="2000" dirty="0"/>
              <a:t>Uranium oxidizes from U</a:t>
            </a:r>
            <a:r>
              <a:rPr lang="en-US" sz="2000" baseline="30000" dirty="0"/>
              <a:t>4+</a:t>
            </a:r>
            <a:r>
              <a:rPr lang="en-US" sz="2000" dirty="0"/>
              <a:t> to U</a:t>
            </a:r>
            <a:r>
              <a:rPr lang="en-US" sz="2000" baseline="30000" dirty="0"/>
              <a:t>5+</a:t>
            </a:r>
            <a:r>
              <a:rPr lang="en-US" sz="2000" dirty="0"/>
              <a:t> or U</a:t>
            </a:r>
            <a:r>
              <a:rPr lang="en-US" sz="2000" baseline="30000" dirty="0"/>
              <a:t>6+</a:t>
            </a:r>
            <a:r>
              <a:rPr lang="en-US" sz="2000" dirty="0"/>
              <a:t> to maintain local electrical neutrality</a:t>
            </a:r>
            <a:endParaRPr lang="en-US" sz="2000" baseline="30000" dirty="0"/>
          </a:p>
          <a:p>
            <a:endParaRPr lang="en-US" sz="2000" dirty="0"/>
          </a:p>
        </p:txBody>
      </p:sp>
      <p:sp>
        <p:nvSpPr>
          <p:cNvPr id="4" name="Slide Number Placeholder 3">
            <a:extLst>
              <a:ext uri="{FF2B5EF4-FFF2-40B4-BE49-F238E27FC236}">
                <a16:creationId xmlns:a16="http://schemas.microsoft.com/office/drawing/2014/main" id="{1DE50DBB-6138-104B-B338-05583AEA93F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1">
            <a:extLst>
              <a:ext uri="{FF2B5EF4-FFF2-40B4-BE49-F238E27FC236}">
                <a16:creationId xmlns:a16="http://schemas.microsoft.com/office/drawing/2014/main" id="{F9115BEB-7F51-9B4E-B38E-5F7C6396E523}"/>
              </a:ext>
            </a:extLst>
          </p:cNvPr>
          <p:cNvPicPr>
            <a:picLocks noChangeAspect="1" noChangeArrowheads="1"/>
          </p:cNvPicPr>
          <p:nvPr/>
        </p:nvPicPr>
        <p:blipFill rotWithShape="1">
          <a:blip r:embed="rId2" cstate="print"/>
          <a:srcRect l="52288"/>
          <a:stretch/>
        </p:blipFill>
        <p:spPr bwMode="auto">
          <a:xfrm>
            <a:off x="7360920" y="2321325"/>
            <a:ext cx="3287394" cy="3310870"/>
          </a:xfrm>
          <a:prstGeom prst="rect">
            <a:avLst/>
          </a:prstGeom>
          <a:noFill/>
          <a:ln w="6350">
            <a:solidFill>
              <a:srgbClr val="D4AD6F"/>
            </a:solidFill>
            <a:miter lim="800000"/>
            <a:headEnd/>
            <a:tailEnd/>
          </a:ln>
        </p:spPr>
      </p:pic>
    </p:spTree>
    <p:extLst>
      <p:ext uri="{BB962C8B-B14F-4D97-AF65-F5344CB8AC3E}">
        <p14:creationId xmlns:p14="http://schemas.microsoft.com/office/powerpoint/2010/main" val="2936804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Fuel and pellet conditions change with time due to microstructure evolution</a:t>
            </a:r>
          </a:p>
          <a:p>
            <a:r>
              <a:rPr lang="en-US" dirty="0"/>
              <a:t>All materials have defects, radiation damage causes many more defects</a:t>
            </a:r>
          </a:p>
          <a:p>
            <a:r>
              <a:rPr lang="en-US" dirty="0"/>
              <a:t>Microstructure can be tailored through processing</a:t>
            </a:r>
          </a:p>
          <a:p>
            <a:r>
              <a:rPr lang="en-US" dirty="0"/>
              <a:t>Thermal conductivity degrades with time</a:t>
            </a:r>
          </a:p>
          <a:p>
            <a:r>
              <a:rPr lang="en-US" dirty="0"/>
              <a:t>High Burnup Structure can form along the rim</a:t>
            </a:r>
          </a:p>
          <a:p>
            <a:r>
              <a:rPr lang="en-US" dirty="0"/>
              <a:t>Started on some fuel chemistry</a:t>
            </a:r>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6446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B9EB-99C8-E94F-BF71-3EC3B752FAA6}"/>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FEC75D4F-F2E0-0046-9599-A23A6B239C1A}"/>
              </a:ext>
            </a:extLst>
          </p:cNvPr>
          <p:cNvSpPr>
            <a:spLocks noGrp="1"/>
          </p:cNvSpPr>
          <p:nvPr>
            <p:ph idx="1"/>
          </p:nvPr>
        </p:nvSpPr>
        <p:spPr>
          <a:xfrm>
            <a:off x="609600" y="2160495"/>
            <a:ext cx="7355034" cy="3965670"/>
          </a:xfrm>
        </p:spPr>
        <p:txBody>
          <a:bodyPr/>
          <a:lstStyle/>
          <a:p>
            <a:r>
              <a:rPr lang="en-US" sz="2000" dirty="0"/>
              <a:t>The oxygen potential is a measure of how free the oxygen is to escape/move around </a:t>
            </a:r>
          </a:p>
          <a:p>
            <a:r>
              <a:rPr lang="en-US" sz="2000" dirty="0"/>
              <a:t>Oxygen potential is defined as:</a:t>
            </a:r>
            <a:br>
              <a:rPr lang="en-US" sz="2000" dirty="0"/>
            </a:br>
            <a:endParaRPr lang="en-US" sz="2000" dirty="0"/>
          </a:p>
          <a:p>
            <a:r>
              <a:rPr lang="en-US" sz="2000" dirty="0"/>
              <a:t>or, equivalently:</a:t>
            </a:r>
          </a:p>
          <a:p>
            <a:pPr lvl="1"/>
            <a:r>
              <a:rPr lang="en-US" sz="2000" dirty="0"/>
              <a:t>With 			= Chemical potential of oxygen</a:t>
            </a:r>
            <a:br>
              <a:rPr lang="en-US" sz="2000" dirty="0"/>
            </a:br>
            <a:r>
              <a:rPr lang="en-US" sz="2000" dirty="0"/>
              <a:t> in solution</a:t>
            </a:r>
          </a:p>
          <a:p>
            <a:pPr lvl="1"/>
            <a:r>
              <a:rPr lang="en-US" sz="2000" dirty="0"/>
              <a:t>        = Gibbs free energy of gaseous oxygen </a:t>
            </a:r>
            <a:br>
              <a:rPr lang="en-US" sz="2000" dirty="0"/>
            </a:br>
            <a:r>
              <a:rPr lang="en-US" sz="2000" dirty="0"/>
              <a:t>at temperature T and a standard pressure</a:t>
            </a:r>
            <a:br>
              <a:rPr lang="en-US" sz="2000" dirty="0"/>
            </a:br>
            <a:r>
              <a:rPr lang="en-US" sz="2000" dirty="0"/>
              <a:t>(1 atm)</a:t>
            </a:r>
          </a:p>
          <a:p>
            <a:r>
              <a:rPr lang="en-US" sz="2000" dirty="0"/>
              <a:t>It is possible to determine the stoichiometry from the oxygen potential</a:t>
            </a:r>
          </a:p>
          <a:p>
            <a:pPr marL="0" indent="0">
              <a:buNone/>
            </a:pPr>
            <a:endParaRPr lang="en-US" sz="2000" dirty="0"/>
          </a:p>
        </p:txBody>
      </p:sp>
      <p:sp>
        <p:nvSpPr>
          <p:cNvPr id="4" name="Slide Number Placeholder 3">
            <a:extLst>
              <a:ext uri="{FF2B5EF4-FFF2-40B4-BE49-F238E27FC236}">
                <a16:creationId xmlns:a16="http://schemas.microsoft.com/office/drawing/2014/main" id="{89955CAB-9BB6-9648-87B2-A6969852DA64}"/>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8" name="Picture 7">
            <a:extLst>
              <a:ext uri="{FF2B5EF4-FFF2-40B4-BE49-F238E27FC236}">
                <a16:creationId xmlns:a16="http://schemas.microsoft.com/office/drawing/2014/main" id="{FE2AF6B3-A59E-9A42-9010-0166E00C693B}"/>
              </a:ext>
            </a:extLst>
          </p:cNvPr>
          <p:cNvPicPr>
            <a:picLocks noChangeAspect="1"/>
          </p:cNvPicPr>
          <p:nvPr/>
        </p:nvPicPr>
        <p:blipFill>
          <a:blip r:embed="rId2"/>
          <a:stretch>
            <a:fillRect/>
          </a:stretch>
        </p:blipFill>
        <p:spPr>
          <a:xfrm>
            <a:off x="3454400" y="3429000"/>
            <a:ext cx="2438400" cy="419100"/>
          </a:xfrm>
          <a:prstGeom prst="rect">
            <a:avLst/>
          </a:prstGeom>
        </p:spPr>
      </p:pic>
      <p:pic>
        <p:nvPicPr>
          <p:cNvPr id="10" name="Picture 9">
            <a:extLst>
              <a:ext uri="{FF2B5EF4-FFF2-40B4-BE49-F238E27FC236}">
                <a16:creationId xmlns:a16="http://schemas.microsoft.com/office/drawing/2014/main" id="{BED58F6A-341D-0C42-803C-7FB284B75BB2}"/>
              </a:ext>
            </a:extLst>
          </p:cNvPr>
          <p:cNvPicPr>
            <a:picLocks noChangeAspect="1"/>
          </p:cNvPicPr>
          <p:nvPr/>
        </p:nvPicPr>
        <p:blipFill>
          <a:blip r:embed="rId3"/>
          <a:stretch>
            <a:fillRect/>
          </a:stretch>
        </p:blipFill>
        <p:spPr>
          <a:xfrm>
            <a:off x="5013452" y="2809166"/>
            <a:ext cx="1955800" cy="469900"/>
          </a:xfrm>
          <a:prstGeom prst="rect">
            <a:avLst/>
          </a:prstGeom>
        </p:spPr>
      </p:pic>
      <p:pic>
        <p:nvPicPr>
          <p:cNvPr id="11" name="Picture 10">
            <a:extLst>
              <a:ext uri="{FF2B5EF4-FFF2-40B4-BE49-F238E27FC236}">
                <a16:creationId xmlns:a16="http://schemas.microsoft.com/office/drawing/2014/main" id="{E926AAFA-2CA8-EA4C-B84F-4BC6AB01CFC7}"/>
              </a:ext>
            </a:extLst>
          </p:cNvPr>
          <p:cNvPicPr>
            <a:picLocks noChangeAspect="1"/>
          </p:cNvPicPr>
          <p:nvPr/>
        </p:nvPicPr>
        <p:blipFill rotWithShape="1">
          <a:blip r:embed="rId2"/>
          <a:srcRect l="39521" t="10643" r="32188" b="6175"/>
          <a:stretch/>
        </p:blipFill>
        <p:spPr>
          <a:xfrm>
            <a:off x="2177393" y="3889330"/>
            <a:ext cx="689864" cy="348615"/>
          </a:xfrm>
          <a:prstGeom prst="rect">
            <a:avLst/>
          </a:prstGeom>
        </p:spPr>
      </p:pic>
      <p:graphicFrame>
        <p:nvGraphicFramePr>
          <p:cNvPr id="12" name="Object 11">
            <a:extLst>
              <a:ext uri="{FF2B5EF4-FFF2-40B4-BE49-F238E27FC236}">
                <a16:creationId xmlns:a16="http://schemas.microsoft.com/office/drawing/2014/main" id="{ACF4791C-FABD-2D42-A67A-3197BF50C52D}"/>
              </a:ext>
            </a:extLst>
          </p:cNvPr>
          <p:cNvGraphicFramePr>
            <a:graphicFrameLocks noChangeAspect="1"/>
          </p:cNvGraphicFramePr>
          <p:nvPr>
            <p:extLst>
              <p:ext uri="{D42A27DB-BD31-4B8C-83A1-F6EECF244321}">
                <p14:modId xmlns:p14="http://schemas.microsoft.com/office/powerpoint/2010/main" val="3689265080"/>
              </p:ext>
            </p:extLst>
          </p:nvPr>
        </p:nvGraphicFramePr>
        <p:xfrm>
          <a:off x="1486511" y="4548965"/>
          <a:ext cx="438150" cy="415925"/>
        </p:xfrm>
        <a:graphic>
          <a:graphicData uri="http://schemas.openxmlformats.org/presentationml/2006/ole">
            <mc:AlternateContent xmlns:mc="http://schemas.openxmlformats.org/markup-compatibility/2006">
              <mc:Choice xmlns:v="urn:schemas-microsoft-com:vml" Requires="v">
                <p:oleObj name="Equation" r:id="rId4" imgW="253800" imgH="241200" progId="Equation.3">
                  <p:embed/>
                </p:oleObj>
              </mc:Choice>
              <mc:Fallback>
                <p:oleObj name="Equation" r:id="rId4" imgW="253800" imgH="241200" progId="Equation.3">
                  <p:embed/>
                  <p:pic>
                    <p:nvPicPr>
                      <p:cNvPr id="12" name="Object 11">
                        <a:extLst>
                          <a:ext uri="{FF2B5EF4-FFF2-40B4-BE49-F238E27FC236}">
                            <a16:creationId xmlns:a16="http://schemas.microsoft.com/office/drawing/2014/main" id="{ACF4791C-FABD-2D42-A67A-3197BF50C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511" y="4548965"/>
                        <a:ext cx="438150" cy="4159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13" name="Picture 2">
            <a:extLst>
              <a:ext uri="{FF2B5EF4-FFF2-40B4-BE49-F238E27FC236}">
                <a16:creationId xmlns:a16="http://schemas.microsoft.com/office/drawing/2014/main" id="{12915240-DE6E-D741-9C68-ECB2FA89B9D8}"/>
              </a:ext>
            </a:extLst>
          </p:cNvPr>
          <p:cNvPicPr>
            <a:picLocks noChangeAspect="1" noChangeArrowheads="1"/>
          </p:cNvPicPr>
          <p:nvPr/>
        </p:nvPicPr>
        <p:blipFill>
          <a:blip r:embed="rId6" cstate="print"/>
          <a:srcRect/>
          <a:stretch>
            <a:fillRect/>
          </a:stretch>
        </p:blipFill>
        <p:spPr bwMode="auto">
          <a:xfrm>
            <a:off x="8737600" y="1468796"/>
            <a:ext cx="2360378" cy="1985770"/>
          </a:xfrm>
          <a:prstGeom prst="rect">
            <a:avLst/>
          </a:prstGeom>
          <a:noFill/>
          <a:ln w="6350">
            <a:solidFill>
              <a:srgbClr val="D4AD6F"/>
            </a:solidFill>
            <a:miter lim="800000"/>
            <a:headEnd/>
            <a:tailEnd/>
          </a:ln>
        </p:spPr>
      </p:pic>
      <p:pic>
        <p:nvPicPr>
          <p:cNvPr id="16" name="Picture 15">
            <a:extLst>
              <a:ext uri="{FF2B5EF4-FFF2-40B4-BE49-F238E27FC236}">
                <a16:creationId xmlns:a16="http://schemas.microsoft.com/office/drawing/2014/main" id="{010D644A-683F-7545-B09B-3CE615114FB7}"/>
              </a:ext>
            </a:extLst>
          </p:cNvPr>
          <p:cNvPicPr>
            <a:picLocks noChangeAspect="1"/>
          </p:cNvPicPr>
          <p:nvPr/>
        </p:nvPicPr>
        <p:blipFill>
          <a:blip r:embed="rId7"/>
          <a:stretch>
            <a:fillRect/>
          </a:stretch>
        </p:blipFill>
        <p:spPr>
          <a:xfrm>
            <a:off x="8449056" y="3522768"/>
            <a:ext cx="2773732" cy="3198708"/>
          </a:xfrm>
          <a:prstGeom prst="rect">
            <a:avLst/>
          </a:prstGeom>
        </p:spPr>
      </p:pic>
    </p:spTree>
    <p:extLst>
      <p:ext uri="{BB962C8B-B14F-4D97-AF65-F5344CB8AC3E}">
        <p14:creationId xmlns:p14="http://schemas.microsoft.com/office/powerpoint/2010/main" val="275014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694-9015-F84F-8417-10D0CD5E3B77}"/>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6120DF66-E678-5246-AC6E-1C4D1BC7ED94}"/>
              </a:ext>
            </a:extLst>
          </p:cNvPr>
          <p:cNvSpPr>
            <a:spLocks noGrp="1"/>
          </p:cNvSpPr>
          <p:nvPr>
            <p:ph idx="1"/>
          </p:nvPr>
        </p:nvSpPr>
        <p:spPr>
          <a:xfrm>
            <a:off x="609599" y="2160495"/>
            <a:ext cx="7805411" cy="3965670"/>
          </a:xfrm>
        </p:spPr>
        <p:txBody>
          <a:bodyPr>
            <a:noAutofit/>
          </a:bodyPr>
          <a:lstStyle/>
          <a:p>
            <a:r>
              <a:rPr lang="en-US" sz="2000" dirty="0"/>
              <a:t>The oxygen potential  changes during irradiation, indicating change in the O/M ratio</a:t>
            </a:r>
          </a:p>
          <a:p>
            <a:r>
              <a:rPr lang="en-US" sz="2000" dirty="0"/>
              <a:t>Oxygen potential changes during irradiation due to</a:t>
            </a:r>
          </a:p>
          <a:p>
            <a:pPr lvl="1"/>
            <a:r>
              <a:rPr lang="en-US" sz="2000" dirty="0"/>
              <a:t>Liberation of oxygen by fission; Generation of fission products; Conversion of uranium to plutonium; Reaction of oxygen with U, Pu, fission products, and cladding</a:t>
            </a:r>
          </a:p>
          <a:p>
            <a:pPr marL="287338" indent="-287338"/>
            <a:r>
              <a:rPr lang="en-US" sz="2000" dirty="0"/>
              <a:t>Oxygen potential across pellet radius observed to be constant at the approximate value of Mo/MoO</a:t>
            </a:r>
            <a:r>
              <a:rPr lang="en-US" sz="2000" baseline="-25000" dirty="0"/>
              <a:t>2</a:t>
            </a:r>
            <a:r>
              <a:rPr lang="en-US" sz="2000" dirty="0"/>
              <a:t> reaction (from calculations)</a:t>
            </a:r>
          </a:p>
          <a:p>
            <a:pPr marL="287338" indent="-287338"/>
            <a:r>
              <a:rPr lang="en-US" sz="2000" dirty="0"/>
              <a:t>Mo serves as a buffer to the O potential, or a means of inferring what the oxygen potential may have been in the fuel from PIE</a:t>
            </a:r>
          </a:p>
          <a:p>
            <a:pPr marL="287338" indent="-287338"/>
            <a:r>
              <a:rPr lang="en-US" sz="2000" dirty="0"/>
              <a:t>Oxygen potential is low near the cladding, because the oxygen enters the cladding</a:t>
            </a:r>
          </a:p>
        </p:txBody>
      </p:sp>
      <p:sp>
        <p:nvSpPr>
          <p:cNvPr id="4" name="Slide Number Placeholder 3">
            <a:extLst>
              <a:ext uri="{FF2B5EF4-FFF2-40B4-BE49-F238E27FC236}">
                <a16:creationId xmlns:a16="http://schemas.microsoft.com/office/drawing/2014/main" id="{73BD079C-530D-4C48-8411-6AD35E09807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6" name="Picture 2">
            <a:extLst>
              <a:ext uri="{FF2B5EF4-FFF2-40B4-BE49-F238E27FC236}">
                <a16:creationId xmlns:a16="http://schemas.microsoft.com/office/drawing/2014/main" id="{07E2458E-21E7-4345-83A7-BFAE64495582}"/>
              </a:ext>
            </a:extLst>
          </p:cNvPr>
          <p:cNvPicPr>
            <a:picLocks noChangeAspect="1" noChangeArrowheads="1"/>
          </p:cNvPicPr>
          <p:nvPr/>
        </p:nvPicPr>
        <p:blipFill>
          <a:blip r:embed="rId2" cstate="print"/>
          <a:srcRect/>
          <a:stretch>
            <a:fillRect/>
          </a:stretch>
        </p:blipFill>
        <p:spPr bwMode="auto">
          <a:xfrm>
            <a:off x="8415011" y="1789050"/>
            <a:ext cx="3295462" cy="2148952"/>
          </a:xfrm>
          <a:prstGeom prst="rect">
            <a:avLst/>
          </a:prstGeom>
          <a:noFill/>
          <a:ln w="6350">
            <a:solidFill>
              <a:srgbClr val="D4AD6F"/>
            </a:solidFill>
            <a:miter lim="800000"/>
            <a:headEnd/>
            <a:tailEnd/>
          </a:ln>
        </p:spPr>
      </p:pic>
      <p:pic>
        <p:nvPicPr>
          <p:cNvPr id="9" name="Picture 1">
            <a:extLst>
              <a:ext uri="{FF2B5EF4-FFF2-40B4-BE49-F238E27FC236}">
                <a16:creationId xmlns:a16="http://schemas.microsoft.com/office/drawing/2014/main" id="{6136698C-69CF-FD41-A2BD-EBD03F129891}"/>
              </a:ext>
            </a:extLst>
          </p:cNvPr>
          <p:cNvPicPr>
            <a:picLocks noChangeAspect="1" noChangeArrowheads="1"/>
          </p:cNvPicPr>
          <p:nvPr/>
        </p:nvPicPr>
        <p:blipFill>
          <a:blip r:embed="rId3" cstate="print"/>
          <a:srcRect/>
          <a:stretch>
            <a:fillRect/>
          </a:stretch>
        </p:blipFill>
        <p:spPr bwMode="auto">
          <a:xfrm>
            <a:off x="8574646" y="4077195"/>
            <a:ext cx="2330952" cy="2461718"/>
          </a:xfrm>
          <a:prstGeom prst="rect">
            <a:avLst/>
          </a:prstGeom>
          <a:noFill/>
          <a:ln w="6350">
            <a:solidFill>
              <a:srgbClr val="D4AD6F"/>
            </a:solidFill>
            <a:miter lim="800000"/>
            <a:headEnd/>
            <a:tailEnd/>
          </a:ln>
        </p:spPr>
      </p:pic>
    </p:spTree>
    <p:extLst>
      <p:ext uri="{BB962C8B-B14F-4D97-AF65-F5344CB8AC3E}">
        <p14:creationId xmlns:p14="http://schemas.microsoft.com/office/powerpoint/2010/main" val="416215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91D1-3705-BC45-87CC-824DAD20C778}"/>
              </a:ext>
            </a:extLst>
          </p:cNvPr>
          <p:cNvSpPr>
            <a:spLocks noGrp="1"/>
          </p:cNvSpPr>
          <p:nvPr>
            <p:ph type="title"/>
          </p:nvPr>
        </p:nvSpPr>
        <p:spPr/>
        <p:txBody>
          <a:bodyPr/>
          <a:lstStyle/>
          <a:p>
            <a:r>
              <a:rPr lang="en-US" dirty="0"/>
              <a:t>Fuel Stoichiometry/Properties</a:t>
            </a:r>
          </a:p>
        </p:txBody>
      </p:sp>
      <p:sp>
        <p:nvSpPr>
          <p:cNvPr id="3" name="Content Placeholder 2">
            <a:extLst>
              <a:ext uri="{FF2B5EF4-FFF2-40B4-BE49-F238E27FC236}">
                <a16:creationId xmlns:a16="http://schemas.microsoft.com/office/drawing/2014/main" id="{3BC7F825-4486-AE4E-AB9D-B8CA685DF580}"/>
              </a:ext>
            </a:extLst>
          </p:cNvPr>
          <p:cNvSpPr>
            <a:spLocks noGrp="1"/>
          </p:cNvSpPr>
          <p:nvPr>
            <p:ph idx="1"/>
          </p:nvPr>
        </p:nvSpPr>
        <p:spPr>
          <a:xfrm>
            <a:off x="609600" y="2160495"/>
            <a:ext cx="6138672" cy="3965670"/>
          </a:xfrm>
        </p:spPr>
        <p:txBody>
          <a:bodyPr>
            <a:normAutofit fontScale="77500" lnSpcReduction="20000"/>
          </a:bodyPr>
          <a:lstStyle/>
          <a:p>
            <a:r>
              <a:rPr lang="en-US" dirty="0"/>
              <a:t>The stoichiometry of the fuel directly impacts the fuel performance</a:t>
            </a:r>
          </a:p>
          <a:p>
            <a:r>
              <a:rPr lang="en-US" dirty="0"/>
              <a:t>Stoichiometry impacts</a:t>
            </a:r>
          </a:p>
          <a:p>
            <a:pPr lvl="1"/>
            <a:r>
              <a:rPr lang="en-US" dirty="0"/>
              <a:t>Melting temperature</a:t>
            </a:r>
          </a:p>
          <a:p>
            <a:pPr lvl="1"/>
            <a:r>
              <a:rPr lang="en-US" dirty="0"/>
              <a:t>Thermal conductivity</a:t>
            </a:r>
          </a:p>
          <a:p>
            <a:pPr lvl="1"/>
            <a:r>
              <a:rPr lang="en-US" dirty="0"/>
              <a:t>Processes dependent on diffusion</a:t>
            </a:r>
          </a:p>
          <a:p>
            <a:pPr lvl="2"/>
            <a:r>
              <a:rPr lang="en-US" dirty="0"/>
              <a:t>Grain growth</a:t>
            </a:r>
          </a:p>
          <a:p>
            <a:pPr lvl="2"/>
            <a:r>
              <a:rPr lang="en-US" dirty="0"/>
              <a:t>Fission gas release</a:t>
            </a:r>
          </a:p>
          <a:p>
            <a:pPr lvl="2"/>
            <a:r>
              <a:rPr lang="en-US" dirty="0"/>
              <a:t>Creep</a:t>
            </a:r>
          </a:p>
          <a:p>
            <a:pPr lvl="1"/>
            <a:r>
              <a:rPr lang="en-US" dirty="0"/>
              <a:t>Chemical state and behavior of fission </a:t>
            </a:r>
            <a:br>
              <a:rPr lang="en-US" dirty="0"/>
            </a:br>
            <a:r>
              <a:rPr lang="en-US" dirty="0"/>
              <a:t>products</a:t>
            </a:r>
          </a:p>
          <a:p>
            <a:pPr lvl="1"/>
            <a:r>
              <a:rPr lang="en-US" dirty="0"/>
              <a:t>Chemical reactions at inner cladding </a:t>
            </a:r>
            <a:br>
              <a:rPr lang="en-US" dirty="0"/>
            </a:br>
            <a:r>
              <a:rPr lang="en-US" dirty="0"/>
              <a:t>surface</a:t>
            </a:r>
          </a:p>
          <a:p>
            <a:r>
              <a:rPr lang="en-US" dirty="0"/>
              <a:t>Thermal conductivity is highest for stoichiometric UO2</a:t>
            </a:r>
          </a:p>
          <a:p>
            <a:endParaRPr lang="en-US" dirty="0"/>
          </a:p>
        </p:txBody>
      </p:sp>
      <p:sp>
        <p:nvSpPr>
          <p:cNvPr id="4" name="Slide Number Placeholder 3">
            <a:extLst>
              <a:ext uri="{FF2B5EF4-FFF2-40B4-BE49-F238E27FC236}">
                <a16:creationId xmlns:a16="http://schemas.microsoft.com/office/drawing/2014/main" id="{3386B594-04A1-F043-83F5-8E1D0B2F7B41}"/>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C0F6CEBC-8651-444E-8BC0-7C4C5CA1C4AF}"/>
              </a:ext>
            </a:extLst>
          </p:cNvPr>
          <p:cNvPicPr>
            <a:picLocks noChangeAspect="1"/>
          </p:cNvPicPr>
          <p:nvPr/>
        </p:nvPicPr>
        <p:blipFill>
          <a:blip r:embed="rId2"/>
          <a:stretch>
            <a:fillRect/>
          </a:stretch>
        </p:blipFill>
        <p:spPr>
          <a:xfrm>
            <a:off x="7144161" y="2160495"/>
            <a:ext cx="4311861" cy="3655608"/>
          </a:xfrm>
          <a:prstGeom prst="rect">
            <a:avLst/>
          </a:prstGeom>
        </p:spPr>
      </p:pic>
    </p:spTree>
    <p:extLst>
      <p:ext uri="{BB962C8B-B14F-4D97-AF65-F5344CB8AC3E}">
        <p14:creationId xmlns:p14="http://schemas.microsoft.com/office/powerpoint/2010/main" val="242959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C4FD-F937-754B-8383-70787061FEC9}"/>
              </a:ext>
            </a:extLst>
          </p:cNvPr>
          <p:cNvSpPr>
            <a:spLocks noGrp="1"/>
          </p:cNvSpPr>
          <p:nvPr>
            <p:ph type="title"/>
          </p:nvPr>
        </p:nvSpPr>
        <p:spPr/>
        <p:txBody>
          <a:bodyPr/>
          <a:lstStyle/>
          <a:p>
            <a:r>
              <a:rPr lang="en-US" dirty="0"/>
              <a:t>Fuel Stoichiometry/Properties</a:t>
            </a:r>
          </a:p>
        </p:txBody>
      </p:sp>
      <p:sp>
        <p:nvSpPr>
          <p:cNvPr id="3" name="Content Placeholder 2">
            <a:extLst>
              <a:ext uri="{FF2B5EF4-FFF2-40B4-BE49-F238E27FC236}">
                <a16:creationId xmlns:a16="http://schemas.microsoft.com/office/drawing/2014/main" id="{68C3FA9E-2E59-2C44-AC35-A0BD64E9B8B2}"/>
              </a:ext>
            </a:extLst>
          </p:cNvPr>
          <p:cNvSpPr>
            <a:spLocks noGrp="1"/>
          </p:cNvSpPr>
          <p:nvPr>
            <p:ph idx="1"/>
          </p:nvPr>
        </p:nvSpPr>
        <p:spPr>
          <a:xfrm>
            <a:off x="1400868" y="1968501"/>
            <a:ext cx="4428744" cy="1789713"/>
          </a:xfrm>
        </p:spPr>
        <p:txBody>
          <a:bodyPr/>
          <a:lstStyle/>
          <a:p>
            <a:r>
              <a:rPr lang="en-US" dirty="0"/>
              <a:t>The lattice constant of the material decreases with increasing stoichiometry</a:t>
            </a:r>
          </a:p>
        </p:txBody>
      </p:sp>
      <p:sp>
        <p:nvSpPr>
          <p:cNvPr id="4" name="Slide Number Placeholder 3">
            <a:extLst>
              <a:ext uri="{FF2B5EF4-FFF2-40B4-BE49-F238E27FC236}">
                <a16:creationId xmlns:a16="http://schemas.microsoft.com/office/drawing/2014/main" id="{57295A9B-83C2-8E4B-9945-A4E47048AD25}"/>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DC7859BE-A775-4D41-8A57-57BFAFFFD635}"/>
              </a:ext>
            </a:extLst>
          </p:cNvPr>
          <p:cNvPicPr>
            <a:picLocks noChangeAspect="1"/>
          </p:cNvPicPr>
          <p:nvPr/>
        </p:nvPicPr>
        <p:blipFill>
          <a:blip r:embed="rId2"/>
          <a:stretch>
            <a:fillRect/>
          </a:stretch>
        </p:blipFill>
        <p:spPr>
          <a:xfrm>
            <a:off x="1656869" y="3298191"/>
            <a:ext cx="3603565" cy="3058160"/>
          </a:xfrm>
          <a:prstGeom prst="rect">
            <a:avLst/>
          </a:prstGeom>
        </p:spPr>
      </p:pic>
      <p:pic>
        <p:nvPicPr>
          <p:cNvPr id="6" name="Picture 5">
            <a:extLst>
              <a:ext uri="{FF2B5EF4-FFF2-40B4-BE49-F238E27FC236}">
                <a16:creationId xmlns:a16="http://schemas.microsoft.com/office/drawing/2014/main" id="{900B158E-2E7C-DC40-88BF-2D1CFD9A0EF4}"/>
              </a:ext>
            </a:extLst>
          </p:cNvPr>
          <p:cNvPicPr>
            <a:picLocks noChangeAspect="1"/>
          </p:cNvPicPr>
          <p:nvPr/>
        </p:nvPicPr>
        <p:blipFill>
          <a:blip r:embed="rId3"/>
          <a:stretch>
            <a:fillRect/>
          </a:stretch>
        </p:blipFill>
        <p:spPr>
          <a:xfrm>
            <a:off x="6760240" y="3440923"/>
            <a:ext cx="3954719" cy="2619711"/>
          </a:xfrm>
          <a:prstGeom prst="rect">
            <a:avLst/>
          </a:prstGeom>
        </p:spPr>
      </p:pic>
      <p:sp>
        <p:nvSpPr>
          <p:cNvPr id="7" name="Content Placeholder 2">
            <a:extLst>
              <a:ext uri="{FF2B5EF4-FFF2-40B4-BE49-F238E27FC236}">
                <a16:creationId xmlns:a16="http://schemas.microsoft.com/office/drawing/2014/main" id="{23739E5E-24A8-A043-AAA9-3F9EE8CC55CB}"/>
              </a:ext>
            </a:extLst>
          </p:cNvPr>
          <p:cNvSpPr txBox="1">
            <a:spLocks/>
          </p:cNvSpPr>
          <p:nvPr/>
        </p:nvSpPr>
        <p:spPr bwMode="auto">
          <a:xfrm>
            <a:off x="6677867" y="1968501"/>
            <a:ext cx="4428744" cy="1713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vacancy formation energy also changes with stoichiometry</a:t>
            </a:r>
          </a:p>
        </p:txBody>
      </p:sp>
    </p:spTree>
    <p:extLst>
      <p:ext uri="{BB962C8B-B14F-4D97-AF65-F5344CB8AC3E}">
        <p14:creationId xmlns:p14="http://schemas.microsoft.com/office/powerpoint/2010/main" val="25674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173F-DAEB-E047-AD05-7B099426FF94}"/>
              </a:ext>
            </a:extLst>
          </p:cNvPr>
          <p:cNvSpPr>
            <a:spLocks noGrp="1"/>
          </p:cNvSpPr>
          <p:nvPr>
            <p:ph type="title"/>
          </p:nvPr>
        </p:nvSpPr>
        <p:spPr/>
        <p:txBody>
          <a:bodyPr/>
          <a:lstStyle/>
          <a:p>
            <a:r>
              <a:rPr lang="en-US" dirty="0"/>
              <a:t>Fuel Stoichiometry/Properties</a:t>
            </a:r>
          </a:p>
        </p:txBody>
      </p:sp>
      <p:sp>
        <p:nvSpPr>
          <p:cNvPr id="3" name="Content Placeholder 2">
            <a:extLst>
              <a:ext uri="{FF2B5EF4-FFF2-40B4-BE49-F238E27FC236}">
                <a16:creationId xmlns:a16="http://schemas.microsoft.com/office/drawing/2014/main" id="{6056B781-B711-F044-9871-B17B514C23D9}"/>
              </a:ext>
            </a:extLst>
          </p:cNvPr>
          <p:cNvSpPr>
            <a:spLocks noGrp="1"/>
          </p:cNvSpPr>
          <p:nvPr>
            <p:ph idx="1"/>
          </p:nvPr>
        </p:nvSpPr>
        <p:spPr>
          <a:xfrm>
            <a:off x="609600" y="2160495"/>
            <a:ext cx="5013960" cy="3965670"/>
          </a:xfrm>
        </p:spPr>
        <p:txBody>
          <a:bodyPr>
            <a:normAutofit fontScale="92500"/>
          </a:bodyPr>
          <a:lstStyle/>
          <a:p>
            <a:r>
              <a:rPr lang="en-US" dirty="0"/>
              <a:t>The solution energy of Xe, Cs, and Sr  in UO</a:t>
            </a:r>
            <a:r>
              <a:rPr lang="en-US" baseline="-25000" dirty="0"/>
              <a:t>2</a:t>
            </a:r>
            <a:r>
              <a:rPr lang="en-US" dirty="0"/>
              <a:t> depends on stoichiometry as well</a:t>
            </a:r>
          </a:p>
          <a:p>
            <a:pPr marL="0" indent="0">
              <a:buNone/>
            </a:pPr>
            <a:endParaRPr lang="en-US" dirty="0"/>
          </a:p>
          <a:p>
            <a:r>
              <a:rPr lang="en-US" dirty="0"/>
              <a:t>The coefficient defining Xe diffusion also changes with stoichiometry</a:t>
            </a:r>
          </a:p>
          <a:p>
            <a:endParaRPr lang="en-US" dirty="0"/>
          </a:p>
          <a:p>
            <a:r>
              <a:rPr lang="en-US" b="1" dirty="0"/>
              <a:t>Though stoichiometry matters, most fuel performance codes ignore it</a:t>
            </a:r>
          </a:p>
        </p:txBody>
      </p:sp>
      <p:sp>
        <p:nvSpPr>
          <p:cNvPr id="4" name="Slide Number Placeholder 3">
            <a:extLst>
              <a:ext uri="{FF2B5EF4-FFF2-40B4-BE49-F238E27FC236}">
                <a16:creationId xmlns:a16="http://schemas.microsoft.com/office/drawing/2014/main" id="{0050C8E1-8555-E445-9776-8F3E4104BAF0}"/>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graphicFrame>
        <p:nvGraphicFramePr>
          <p:cNvPr id="5" name="Table 4">
            <a:extLst>
              <a:ext uri="{FF2B5EF4-FFF2-40B4-BE49-F238E27FC236}">
                <a16:creationId xmlns:a16="http://schemas.microsoft.com/office/drawing/2014/main" id="{ADDAB46A-5DC9-FF43-A0D8-75B9A21297B8}"/>
              </a:ext>
            </a:extLst>
          </p:cNvPr>
          <p:cNvGraphicFramePr>
            <a:graphicFrameLocks noGrp="1"/>
          </p:cNvGraphicFramePr>
          <p:nvPr/>
        </p:nvGraphicFramePr>
        <p:xfrm>
          <a:off x="5934456" y="1968501"/>
          <a:ext cx="5913616" cy="1219200"/>
        </p:xfrm>
        <a:graphic>
          <a:graphicData uri="http://schemas.openxmlformats.org/drawingml/2006/table">
            <a:tbl>
              <a:tblPr firstRow="1" bandRow="1">
                <a:tableStyleId>{5C22544A-7EE6-4342-B048-85BDC9FD1C3A}</a:tableStyleId>
              </a:tblPr>
              <a:tblGrid>
                <a:gridCol w="1478404">
                  <a:extLst>
                    <a:ext uri="{9D8B030D-6E8A-4147-A177-3AD203B41FA5}">
                      <a16:colId xmlns:a16="http://schemas.microsoft.com/office/drawing/2014/main" val="20000"/>
                    </a:ext>
                  </a:extLst>
                </a:gridCol>
                <a:gridCol w="1478404">
                  <a:extLst>
                    <a:ext uri="{9D8B030D-6E8A-4147-A177-3AD203B41FA5}">
                      <a16:colId xmlns:a16="http://schemas.microsoft.com/office/drawing/2014/main" val="20001"/>
                    </a:ext>
                  </a:extLst>
                </a:gridCol>
                <a:gridCol w="1478404">
                  <a:extLst>
                    <a:ext uri="{9D8B030D-6E8A-4147-A177-3AD203B41FA5}">
                      <a16:colId xmlns:a16="http://schemas.microsoft.com/office/drawing/2014/main" val="20002"/>
                    </a:ext>
                  </a:extLst>
                </a:gridCol>
                <a:gridCol w="1478404">
                  <a:extLst>
                    <a:ext uri="{9D8B030D-6E8A-4147-A177-3AD203B41FA5}">
                      <a16:colId xmlns:a16="http://schemas.microsoft.com/office/drawing/2014/main" val="20003"/>
                    </a:ext>
                  </a:extLst>
                </a:gridCol>
              </a:tblGrid>
              <a:tr h="301125">
                <a:tc>
                  <a:txBody>
                    <a:bodyPr/>
                    <a:lstStyle/>
                    <a:p>
                      <a:pPr algn="ctr"/>
                      <a:r>
                        <a:rPr lang="en-US" sz="1400" dirty="0"/>
                        <a:t>Fission product</a:t>
                      </a:r>
                    </a:p>
                  </a:txBody>
                  <a:tcPr anchor="ctr"/>
                </a:tc>
                <a:tc>
                  <a:txBody>
                    <a:bodyPr/>
                    <a:lstStyle/>
                    <a:p>
                      <a:pPr algn="ctr"/>
                      <a:r>
                        <a:rPr lang="en-US" sz="1400" dirty="0"/>
                        <a:t>UO</a:t>
                      </a:r>
                      <a:r>
                        <a:rPr lang="en-US" sz="1400" baseline="-25000" dirty="0"/>
                        <a:t>1.97</a:t>
                      </a:r>
                    </a:p>
                  </a:txBody>
                  <a:tcPr anchor="ctr"/>
                </a:tc>
                <a:tc>
                  <a:txBody>
                    <a:bodyPr/>
                    <a:lstStyle/>
                    <a:p>
                      <a:pPr algn="ctr"/>
                      <a:r>
                        <a:rPr lang="en-US" sz="1400" dirty="0"/>
                        <a:t>UO</a:t>
                      </a:r>
                      <a:r>
                        <a:rPr lang="en-US" sz="1400" baseline="-25000" dirty="0"/>
                        <a:t>2</a:t>
                      </a:r>
                    </a:p>
                  </a:txBody>
                  <a:tcPr anchor="ctr"/>
                </a:tc>
                <a:tc>
                  <a:txBody>
                    <a:bodyPr/>
                    <a:lstStyle/>
                    <a:p>
                      <a:pPr algn="ctr"/>
                      <a:r>
                        <a:rPr lang="en-US" sz="1400" dirty="0"/>
                        <a:t>UO</a:t>
                      </a:r>
                      <a:r>
                        <a:rPr lang="en-US" sz="1400" baseline="-25000" dirty="0"/>
                        <a:t>2.03</a:t>
                      </a:r>
                    </a:p>
                  </a:txBody>
                  <a:tcPr anchor="ctr"/>
                </a:tc>
                <a:extLst>
                  <a:ext uri="{0D108BD9-81ED-4DB2-BD59-A6C34878D82A}">
                    <a16:rowId xmlns:a16="http://schemas.microsoft.com/office/drawing/2014/main" val="10000"/>
                  </a:ext>
                </a:extLst>
              </a:tr>
              <a:tr h="301125">
                <a:tc>
                  <a:txBody>
                    <a:bodyPr/>
                    <a:lstStyle/>
                    <a:p>
                      <a:pPr algn="ctr"/>
                      <a:r>
                        <a:rPr lang="en-US" sz="1400" dirty="0" err="1"/>
                        <a:t>Xe</a:t>
                      </a:r>
                      <a:endParaRPr lang="en-US" sz="1400" dirty="0"/>
                    </a:p>
                  </a:txBody>
                  <a:tcPr anchor="ctr"/>
                </a:tc>
                <a:tc>
                  <a:txBody>
                    <a:bodyPr/>
                    <a:lstStyle/>
                    <a:p>
                      <a:pPr algn="ctr"/>
                      <a:r>
                        <a:rPr lang="en-US" sz="1400" dirty="0"/>
                        <a:t>3.88 </a:t>
                      </a:r>
                      <a:r>
                        <a:rPr lang="en-US" sz="1400" dirty="0" err="1"/>
                        <a:t>eV</a:t>
                      </a:r>
                      <a:endParaRPr lang="en-US" sz="1400" dirty="0"/>
                    </a:p>
                  </a:txBody>
                  <a:tcPr anchor="ctr"/>
                </a:tc>
                <a:tc>
                  <a:txBody>
                    <a:bodyPr/>
                    <a:lstStyle/>
                    <a:p>
                      <a:pPr algn="ctr"/>
                      <a:r>
                        <a:rPr lang="en-US" sz="1400" dirty="0"/>
                        <a:t>3.88 </a:t>
                      </a:r>
                      <a:r>
                        <a:rPr lang="en-US" sz="1400" dirty="0" err="1"/>
                        <a:t>ev</a:t>
                      </a:r>
                      <a:endParaRPr lang="en-US" sz="1400" dirty="0"/>
                    </a:p>
                  </a:txBody>
                  <a:tcPr anchor="ctr"/>
                </a:tc>
                <a:tc>
                  <a:txBody>
                    <a:bodyPr/>
                    <a:lstStyle/>
                    <a:p>
                      <a:pPr algn="ctr"/>
                      <a:r>
                        <a:rPr lang="en-US" sz="1400" dirty="0"/>
                        <a:t>2.61 </a:t>
                      </a:r>
                      <a:r>
                        <a:rPr lang="en-US" sz="1400" dirty="0" err="1"/>
                        <a:t>eV</a:t>
                      </a:r>
                      <a:endParaRPr lang="en-US" sz="1400" dirty="0"/>
                    </a:p>
                  </a:txBody>
                  <a:tcPr anchor="ctr"/>
                </a:tc>
                <a:extLst>
                  <a:ext uri="{0D108BD9-81ED-4DB2-BD59-A6C34878D82A}">
                    <a16:rowId xmlns:a16="http://schemas.microsoft.com/office/drawing/2014/main" val="10001"/>
                  </a:ext>
                </a:extLst>
              </a:tr>
              <a:tr h="301125">
                <a:tc>
                  <a:txBody>
                    <a:bodyPr/>
                    <a:lstStyle/>
                    <a:p>
                      <a:pPr algn="ctr"/>
                      <a:r>
                        <a:rPr lang="en-US" sz="1400" dirty="0"/>
                        <a:t>Cs</a:t>
                      </a:r>
                    </a:p>
                  </a:txBody>
                  <a:tcPr anchor="ctr"/>
                </a:tc>
                <a:tc>
                  <a:txBody>
                    <a:bodyPr/>
                    <a:lstStyle/>
                    <a:p>
                      <a:pPr algn="ctr"/>
                      <a:r>
                        <a:rPr lang="en-US" sz="1400" dirty="0"/>
                        <a:t>1.7 </a:t>
                      </a:r>
                      <a:r>
                        <a:rPr lang="en-US" sz="1400" dirty="0" err="1"/>
                        <a:t>eV</a:t>
                      </a:r>
                      <a:endParaRPr lang="en-US" sz="1400" dirty="0"/>
                    </a:p>
                  </a:txBody>
                  <a:tcPr anchor="ctr"/>
                </a:tc>
                <a:tc>
                  <a:txBody>
                    <a:bodyPr/>
                    <a:lstStyle/>
                    <a:p>
                      <a:pPr algn="ctr"/>
                      <a:r>
                        <a:rPr lang="en-US" sz="1400" dirty="0"/>
                        <a:t>-0.04 </a:t>
                      </a:r>
                      <a:r>
                        <a:rPr lang="en-US" sz="1400" dirty="0" err="1"/>
                        <a:t>eV</a:t>
                      </a:r>
                      <a:endParaRPr lang="en-US" sz="1400" dirty="0"/>
                    </a:p>
                  </a:txBody>
                  <a:tcPr anchor="ctr"/>
                </a:tc>
                <a:tc>
                  <a:txBody>
                    <a:bodyPr/>
                    <a:lstStyle/>
                    <a:p>
                      <a:pPr algn="ctr"/>
                      <a:r>
                        <a:rPr lang="en-US" sz="1400" dirty="0"/>
                        <a:t>-3.29 </a:t>
                      </a:r>
                      <a:r>
                        <a:rPr lang="en-US" sz="1400" dirty="0" err="1"/>
                        <a:t>eV</a:t>
                      </a:r>
                      <a:endParaRPr lang="en-US" sz="1400" dirty="0"/>
                    </a:p>
                  </a:txBody>
                  <a:tcPr anchor="ctr"/>
                </a:tc>
                <a:extLst>
                  <a:ext uri="{0D108BD9-81ED-4DB2-BD59-A6C34878D82A}">
                    <a16:rowId xmlns:a16="http://schemas.microsoft.com/office/drawing/2014/main" val="10002"/>
                  </a:ext>
                </a:extLst>
              </a:tr>
              <a:tr h="301125">
                <a:tc>
                  <a:txBody>
                    <a:bodyPr/>
                    <a:lstStyle/>
                    <a:p>
                      <a:pPr algn="ctr"/>
                      <a:r>
                        <a:rPr lang="en-US" sz="1400" dirty="0" err="1"/>
                        <a:t>Sr</a:t>
                      </a:r>
                      <a:endParaRPr lang="en-US" sz="1400" dirty="0"/>
                    </a:p>
                  </a:txBody>
                  <a:tcPr anchor="ctr"/>
                </a:tc>
                <a:tc>
                  <a:txBody>
                    <a:bodyPr/>
                    <a:lstStyle/>
                    <a:p>
                      <a:pPr algn="ctr"/>
                      <a:r>
                        <a:rPr lang="en-US" sz="1400" dirty="0"/>
                        <a:t>-3.71 </a:t>
                      </a:r>
                      <a:r>
                        <a:rPr lang="en-US" sz="1400" dirty="0" err="1"/>
                        <a:t>eV</a:t>
                      </a:r>
                      <a:endParaRPr lang="en-US" sz="1400" dirty="0"/>
                    </a:p>
                  </a:txBody>
                  <a:tcPr anchor="ctr"/>
                </a:tc>
                <a:tc>
                  <a:txBody>
                    <a:bodyPr/>
                    <a:lstStyle/>
                    <a:p>
                      <a:pPr algn="ctr"/>
                      <a:r>
                        <a:rPr lang="en-US" sz="1400" dirty="0"/>
                        <a:t>-6.03 </a:t>
                      </a:r>
                      <a:r>
                        <a:rPr lang="en-US" sz="1400" dirty="0" err="1"/>
                        <a:t>eV</a:t>
                      </a:r>
                      <a:endParaRPr lang="en-US" sz="1400" dirty="0"/>
                    </a:p>
                  </a:txBody>
                  <a:tcPr anchor="ctr"/>
                </a:tc>
                <a:tc>
                  <a:txBody>
                    <a:bodyPr/>
                    <a:lstStyle/>
                    <a:p>
                      <a:pPr algn="ctr"/>
                      <a:r>
                        <a:rPr lang="en-US" sz="1400" dirty="0"/>
                        <a:t>-9.55 </a:t>
                      </a:r>
                      <a:r>
                        <a:rPr lang="en-US" sz="1400" dirty="0" err="1"/>
                        <a:t>eV</a:t>
                      </a:r>
                      <a:endParaRPr lang="en-US" sz="1400" dirty="0"/>
                    </a:p>
                  </a:txBody>
                  <a:tcPr anchor="ct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DD9EEEA7-BA8F-8548-B57A-EFBDA480F4A5}"/>
              </a:ext>
            </a:extLst>
          </p:cNvPr>
          <p:cNvPicPr>
            <a:picLocks noChangeAspect="1"/>
          </p:cNvPicPr>
          <p:nvPr/>
        </p:nvPicPr>
        <p:blipFill>
          <a:blip r:embed="rId2"/>
          <a:stretch>
            <a:fillRect/>
          </a:stretch>
        </p:blipFill>
        <p:spPr>
          <a:xfrm>
            <a:off x="6760269" y="3231939"/>
            <a:ext cx="2939220" cy="3626061"/>
          </a:xfrm>
          <a:prstGeom prst="rect">
            <a:avLst/>
          </a:prstGeom>
        </p:spPr>
      </p:pic>
    </p:spTree>
    <p:extLst>
      <p:ext uri="{BB962C8B-B14F-4D97-AF65-F5344CB8AC3E}">
        <p14:creationId xmlns:p14="http://schemas.microsoft.com/office/powerpoint/2010/main" val="329931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710C-EE46-8A42-B724-2D2F363DBE3C}"/>
              </a:ext>
            </a:extLst>
          </p:cNvPr>
          <p:cNvSpPr>
            <a:spLocks noGrp="1"/>
          </p:cNvSpPr>
          <p:nvPr>
            <p:ph type="title"/>
          </p:nvPr>
        </p:nvSpPr>
        <p:spPr/>
        <p:txBody>
          <a:bodyPr/>
          <a:lstStyle/>
          <a:p>
            <a:r>
              <a:rPr lang="en-US" dirty="0"/>
              <a:t>Fuel Chemistry Summary</a:t>
            </a:r>
          </a:p>
        </p:txBody>
      </p:sp>
      <p:sp>
        <p:nvSpPr>
          <p:cNvPr id="3" name="Content Placeholder 2">
            <a:extLst>
              <a:ext uri="{FF2B5EF4-FFF2-40B4-BE49-F238E27FC236}">
                <a16:creationId xmlns:a16="http://schemas.microsoft.com/office/drawing/2014/main" id="{6C0A87D1-93DD-B140-9A7D-83D33DBCD4E8}"/>
              </a:ext>
            </a:extLst>
          </p:cNvPr>
          <p:cNvSpPr>
            <a:spLocks noGrp="1"/>
          </p:cNvSpPr>
          <p:nvPr>
            <p:ph idx="1"/>
          </p:nvPr>
        </p:nvSpPr>
        <p:spPr/>
        <p:txBody>
          <a:bodyPr/>
          <a:lstStyle/>
          <a:p>
            <a:r>
              <a:rPr lang="en-US" dirty="0"/>
              <a:t>UO</a:t>
            </a:r>
            <a:r>
              <a:rPr lang="en-US" baseline="-25000" dirty="0"/>
              <a:t>2</a:t>
            </a:r>
            <a:r>
              <a:rPr lang="en-US" dirty="0"/>
              <a:t> has a cubic fluorite structure that is very stable</a:t>
            </a:r>
          </a:p>
          <a:p>
            <a:r>
              <a:rPr lang="en-US" dirty="0"/>
              <a:t>The charges are balanced with a U</a:t>
            </a:r>
            <a:r>
              <a:rPr lang="en-US" baseline="30000" dirty="0"/>
              <a:t>4+</a:t>
            </a:r>
            <a:r>
              <a:rPr lang="en-US" dirty="0"/>
              <a:t> valence state</a:t>
            </a:r>
          </a:p>
          <a:p>
            <a:r>
              <a:rPr lang="en-US" dirty="0"/>
              <a:t>However, the ratio of oxygen to uranium can change. We call this the stoichiometry and abbreviate it as O/M ratio</a:t>
            </a:r>
          </a:p>
          <a:p>
            <a:r>
              <a:rPr lang="en-US" dirty="0"/>
              <a:t>The O/M ratio changes during reactor operation, but it is complicated </a:t>
            </a:r>
          </a:p>
          <a:p>
            <a:r>
              <a:rPr lang="en-US" dirty="0"/>
              <a:t>The O/M ratio impacts many properties of the fuel </a:t>
            </a:r>
          </a:p>
          <a:p>
            <a:endParaRPr lang="en-US" dirty="0"/>
          </a:p>
        </p:txBody>
      </p:sp>
      <p:sp>
        <p:nvSpPr>
          <p:cNvPr id="4" name="Slide Number Placeholder 3">
            <a:extLst>
              <a:ext uri="{FF2B5EF4-FFF2-40B4-BE49-F238E27FC236}">
                <a16:creationId xmlns:a16="http://schemas.microsoft.com/office/drawing/2014/main" id="{C2B84089-A150-1645-8FDB-27306B8CE58B}"/>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96024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0470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The physical effects caused by atomic displacements are rather complex and depend on the relative sink strengths of a given material for interstitials and vacancies and on the temperature</a:t>
            </a:r>
          </a:p>
          <a:p>
            <a:r>
              <a:rPr lang="en-US" sz="2000" dirty="0"/>
              <a:t>The defects that survive migrate through the crystal lattice where they cluster to form extended defects like dislocation loops, lines and networks, which can potentially be absorbed in grain boundaries, gas bubbles or precipitates, which act as sinks </a:t>
            </a:r>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Damage by fission also leads to changes in chemistry due to production of fission products</a:t>
            </a:r>
          </a:p>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2646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DAB2-D749-9663-7099-561E5DE21292}"/>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9877A200-9A4A-0E24-F655-7F5C7B512E44}"/>
              </a:ext>
            </a:extLst>
          </p:cNvPr>
          <p:cNvSpPr>
            <a:spLocks noGrp="1"/>
          </p:cNvSpPr>
          <p:nvPr>
            <p:ph sz="half" idx="1"/>
          </p:nvPr>
        </p:nvSpPr>
        <p:spPr/>
        <p:txBody>
          <a:bodyPr/>
          <a:lstStyle/>
          <a:p>
            <a:r>
              <a:rPr lang="en-US" sz="2000" dirty="0"/>
              <a:t>There are mesoscopic and atomistic features that affect the thermal conductivity</a:t>
            </a:r>
          </a:p>
          <a:p>
            <a:r>
              <a:rPr lang="en-US" sz="2000" dirty="0"/>
              <a:t>The porosity existing in fresh fuels evolves during irradiation and has a strong impact on heat transport, because voids/bubbles have significantly lower kth than the lattice</a:t>
            </a:r>
          </a:p>
          <a:p>
            <a:r>
              <a:rPr lang="en-US" sz="2000" dirty="0"/>
              <a:t>Precipitates are formed by fission products that are insoluble in the UO2 lattice, forming oxide or metallic inclusions: can use composite theory to get effective thermal conductivities; typically, these precipitates INCREASE the thermal conductivity of the fuel</a:t>
            </a:r>
          </a:p>
        </p:txBody>
      </p:sp>
      <p:sp>
        <p:nvSpPr>
          <p:cNvPr id="4" name="Content Placeholder 3">
            <a:extLst>
              <a:ext uri="{FF2B5EF4-FFF2-40B4-BE49-F238E27FC236}">
                <a16:creationId xmlns:a16="http://schemas.microsoft.com/office/drawing/2014/main" id="{79B5FE2D-1F8E-28FC-A35D-7AAE1C3CAAA5}"/>
              </a:ext>
            </a:extLst>
          </p:cNvPr>
          <p:cNvSpPr>
            <a:spLocks noGrp="1"/>
          </p:cNvSpPr>
          <p:nvPr>
            <p:ph sz="half" idx="2"/>
          </p:nvPr>
        </p:nvSpPr>
        <p:spPr/>
        <p:txBody>
          <a:bodyPr/>
          <a:lstStyle/>
          <a:p>
            <a:r>
              <a:rPr lang="en-US" sz="2000" dirty="0"/>
              <a:t>Actinides, rare earths, and transition metals can form mixed oxides with UO2 (soluble fission products): these atoms act as phonon scattering centers as a result of the differences in bonding, radii, or mass, and thus decrease kth</a:t>
            </a:r>
          </a:p>
          <a:p>
            <a:r>
              <a:rPr lang="en-US" sz="2000" dirty="0"/>
              <a:t>Volatile fission products/gases are partially in solution and partially in bubbles, where they act as phonon scatterers or as low kth composite fractions</a:t>
            </a:r>
          </a:p>
          <a:p>
            <a:r>
              <a:rPr lang="en-US" sz="2000" dirty="0"/>
              <a:t>Point defects and extended defects contribute to the degradation of the thermal conductivity by scattering or limiting the mean free path of the phonons</a:t>
            </a:r>
          </a:p>
        </p:txBody>
      </p:sp>
      <p:sp>
        <p:nvSpPr>
          <p:cNvPr id="5" name="Slide Number Placeholder 4">
            <a:extLst>
              <a:ext uri="{FF2B5EF4-FFF2-40B4-BE49-F238E27FC236}">
                <a16:creationId xmlns:a16="http://schemas.microsoft.com/office/drawing/2014/main" id="{5B767119-D937-88AE-31AB-D5B7BC816E1E}"/>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93184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name="Equation" r:id="rId2" imgW="4178160" imgH="406080" progId="Equation.3">
                  <p:embed/>
                </p:oleObj>
              </mc:Choice>
              <mc:Fallback>
                <p:oleObj name="Equation" r:id="rId2"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r:id="rId4" imgW="5203952" imgH="4402938" progId="">
                  <p:embed/>
                </p:oleObj>
              </mc:Choice>
              <mc:Fallback>
                <p:oleObj r:id="rId4"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9232493" y="1516253"/>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8345" y="277242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TotalTime>
  <Words>1570</Words>
  <Application>Microsoft Macintosh PowerPoint</Application>
  <PresentationFormat>Widescreen</PresentationFormat>
  <Paragraphs>178</Paragraphs>
  <Slides>25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1" baseType="lpstr">
      <vt:lpstr>Arial</vt:lpstr>
      <vt:lpstr>Arial Narrow</vt:lpstr>
      <vt:lpstr>Calibri</vt:lpstr>
      <vt:lpstr>Cambria Math</vt:lpstr>
      <vt:lpstr>NCStateU-horizontal-left-logo</vt:lpstr>
      <vt:lpstr>Equation</vt:lpstr>
      <vt:lpstr>Nuclear Fuel Performance</vt:lpstr>
      <vt:lpstr>Last Time</vt:lpstr>
      <vt:lpstr>UO2 Radiation effects</vt:lpstr>
      <vt:lpstr>Thermal Conductivity Degradation</vt:lpstr>
      <vt:lpstr>Thermal Conductivity Degradation</vt:lpstr>
      <vt:lpstr>UO2 Thermal Conductivity</vt:lpstr>
      <vt:lpstr>UO2 Thermal Conductivity</vt:lpstr>
      <vt:lpstr>UO2 Thermal Conductivity</vt:lpstr>
      <vt:lpstr>UO2 Thermal Conductivity</vt:lpstr>
      <vt:lpstr>Physical Changes</vt:lpstr>
      <vt:lpstr>High Burnup Structure (HBS)</vt:lpstr>
      <vt:lpstr>High Burnup Structure (HBS)</vt:lpstr>
      <vt:lpstr>High Burnup Structure (HBS)</vt:lpstr>
      <vt:lpstr>Summary</vt:lpstr>
      <vt:lpstr>Fuel chemistry</vt:lpstr>
      <vt:lpstr>Fuel Chemistry</vt:lpstr>
      <vt:lpstr>O/M ratio</vt:lpstr>
      <vt:lpstr>Excess O</vt:lpstr>
      <vt:lpstr>Incorporation of Fission Products</vt:lpstr>
      <vt:lpstr>Oxygen potential</vt:lpstr>
      <vt:lpstr>Oxygen potential</vt:lpstr>
      <vt:lpstr>Fuel Stoichiometry/Properties</vt:lpstr>
      <vt:lpstr>Fuel Stoichiometry/Properties</vt:lpstr>
      <vt:lpstr>Fuel Stoichiometry/Properties</vt:lpstr>
      <vt:lpstr>Fuel Chemistry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 Property Evolution</dc:title>
  <dc:creator>Benjamin Beeler</dc:creator>
  <cp:lastModifiedBy>Benjamin W. Beeler</cp:lastModifiedBy>
  <cp:revision>34</cp:revision>
  <dcterms:created xsi:type="dcterms:W3CDTF">2020-02-11T17:45:48Z</dcterms:created>
  <dcterms:modified xsi:type="dcterms:W3CDTF">2023-02-09T17:40:37Z</dcterms:modified>
</cp:coreProperties>
</file>